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85" r:id="rId5"/>
    <p:sldId id="261" r:id="rId6"/>
    <p:sldId id="315" r:id="rId7"/>
    <p:sldId id="303" r:id="rId8"/>
    <p:sldId id="320" r:id="rId9"/>
    <p:sldId id="322" r:id="rId10"/>
    <p:sldId id="323" r:id="rId11"/>
    <p:sldId id="325" r:id="rId12"/>
    <p:sldId id="324" r:id="rId13"/>
    <p:sldId id="326" r:id="rId14"/>
    <p:sldId id="327" r:id="rId15"/>
    <p:sldId id="318" r:id="rId16"/>
    <p:sldId id="329" r:id="rId17"/>
    <p:sldId id="331" r:id="rId18"/>
    <p:sldId id="332" r:id="rId19"/>
    <p:sldId id="328" r:id="rId20"/>
    <p:sldId id="333" r:id="rId21"/>
    <p:sldId id="304" r:id="rId22"/>
    <p:sldId id="272" r:id="rId23"/>
    <p:sldId id="330" r:id="rId24"/>
    <p:sldId id="288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196" autoAdjust="0"/>
  </p:normalViewPr>
  <p:slideViewPr>
    <p:cSldViewPr snapToGrid="0">
      <p:cViewPr varScale="1">
        <p:scale>
          <a:sx n="93" d="100"/>
          <a:sy n="93" d="100"/>
        </p:scale>
        <p:origin x="53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8A618-E185-47FD-9FA4-E77F9F75BAF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1903D-61F1-47F1-915E-27658AFC9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6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BA34-4B6C-10FA-0A4B-EA51655F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F772-1EFA-84EC-1DB9-2FEA55C40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6DC46-AFB7-E658-539B-681A3A3E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C46A-4048-4A67-9C82-C7BD7B34A35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C8BFA-8583-02AF-DBA0-DC189C8E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4E634-483B-9E01-C7FE-380E103E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5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5387-054E-A0BD-C2EC-54BA5405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E7877-801A-8858-93C5-1885AFEA3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25829-D714-4BC0-C0B4-9A2693FE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486-77C1-485E-9F71-DB25AAB129BE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C8BB2-B137-CCBC-DD4F-98B37C17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F9966-FE0A-CE55-7D09-D0E60484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7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DF09C-F14E-A8BA-9E58-9E4A0F152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6C953-2E66-B77E-9A22-DBAD60776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52B8C-E043-541F-489C-A9056465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35FE-4B71-4EC4-AC3C-6E0BF49B48CC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2DD50-AF7A-D5A1-F39A-EFDE9AC3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1476-918C-824E-8C5C-C4F7A788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1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97FC-C8D2-AB87-8C9F-9D81661E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5BFA0-B777-FC37-FCFE-EBD5D489B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85565-C711-00B3-D6E3-3C05D67B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CF37-0C35-43AC-AF5F-065605F9A0F1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039C2-AA07-4279-458B-2265F85F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C4D4-690F-7E2C-E242-5BCABB67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8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5CE5-20E7-FDD5-0B3E-DCEF7DEE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2E662-379B-5D0D-74A9-7B78C36BD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303D-C3C0-A17C-EA02-311D39CE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610C-E691-484D-8544-35697EE981B8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927FB-010F-6948-DA7C-CEDBAB63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53BB0-DDA7-252C-25FB-C3DFBFAD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0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0839-906B-4406-980C-3432A576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C952E-F1C3-8E88-E37D-B41A184CD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0C2BC-62E7-2DAF-37B4-E83FF71B5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043E3-2354-2BFE-8F8F-ADD8398AB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5042-9FEC-48C6-B41F-917E36289A8E}" type="datetime1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86CB-9A5F-CC6B-AEA1-75CF474B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31E32-D1C3-6799-123F-B1AD1E62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0E9C-33D4-C53B-28A8-46B5ADFF7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939B2-F526-8EC4-B639-C5D8ED85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3E9FA-EF87-2C18-E35C-D11F451DD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761D8-9C80-0DFA-B0DF-8FE623B8C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068BB-9522-BE5A-A99F-707F8A460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51B81-6211-CBC0-F92E-FED8FBEEC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9C50-FB7D-41FA-A53B-A359E083ACA4}" type="datetime1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85402-0A58-2D72-6B7F-11F0CD3A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9C6B04-BD2C-F125-9AFB-F0D278CF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8B2F-B459-982F-2BCA-602095CE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23D6FB-21B7-ECEE-EB95-94F66C223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7737-189F-4A44-921D-AC196873CAD1}" type="datetime1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D3D9A-5675-6363-A1FB-DEDD53D0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D9FA2-3BA5-D69D-8D1F-E316C33D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AD2763-798D-D3D2-5CA5-86C8F078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66CA-D7F1-4B22-B85D-927B6796D440}" type="datetime1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9299D-8195-5AFC-BD2E-0F52DA28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135F6-7361-267F-5390-3008BF2D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37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5274-9109-C71C-F054-315E37DC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9722-B6FA-BA32-4975-28E9D0FC1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93BAF-0061-E81B-539C-A9130E745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1904B-059A-C5BD-0073-1340EE0C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6E9C7-AA47-4E95-8B90-CACEC9C6AB10}" type="datetime1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F527C-05D1-D38B-A88E-DD476849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1618A-B95E-703A-B19F-C5A387F7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B65A-92BE-BF94-3EE6-67E4B13C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C8117-26B7-14D5-8800-A5075CBD5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ABE43-363F-845F-9F69-7FB3D057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85252-A6BB-DD47-45AC-4E58A54F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4DA37-496A-42B3-9BCD-EB785A178C1F}" type="datetime1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03DD-0B10-B359-7585-5DE2C8F4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F0B90-1DCD-B4F7-5F1E-13597EA2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5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1D7F8-942F-466C-2EE4-EE625F16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1B58E-031D-9C94-A4A3-F3FD99690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AAFAE-91E3-48A5-01B1-CF90924E5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7F696-F30D-4EE5-8414-F3EC0CC0BDE1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2B36E-9FEB-6938-C8B3-DBBECCD97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1D4FD-23D0-ACB3-80DA-90FA2B8DE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562E8-0D99-46B3-975B-D76E538DB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9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dib.2022.108747" TargetMode="External"/><Relationship Id="rId2" Type="http://schemas.openxmlformats.org/officeDocument/2006/relationships/hyperlink" Target="https://doi.org/10.1145/3457784.345781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dex.html" TargetMode="External"/><Relationship Id="rId2" Type="http://schemas.openxmlformats.org/officeDocument/2006/relationships/hyperlink" Target="https://www.analyticsvidhya.com/blog/2021/03/introduction-to-long-short-term-memory-lst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ask.palletsprojects.com/en/3.0.x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99" y="24727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Sign Language Recognition System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3C96C-AB95-87D1-439A-56D749FA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C378-1A03-4A55-88B8-2C54513526D8}" type="datetime1">
              <a:rPr lang="en-US" smtClean="0"/>
              <a:t>2/7/2025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A42003-D00B-BDFA-5DE2-C2D6F09B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0D5A4-0CBF-0C36-6AC4-05F43D48FC9E}"/>
              </a:ext>
            </a:extLst>
          </p:cNvPr>
          <p:cNvSpPr txBox="1"/>
          <p:nvPr/>
        </p:nvSpPr>
        <p:spPr>
          <a:xfrm flipH="1">
            <a:off x="2312399" y="234678"/>
            <a:ext cx="89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6EA12-490B-94EC-C4A0-E60F4383A7DF}"/>
              </a:ext>
            </a:extLst>
          </p:cNvPr>
          <p:cNvSpPr txBox="1"/>
          <p:nvPr/>
        </p:nvSpPr>
        <p:spPr>
          <a:xfrm>
            <a:off x="2079338" y="671385"/>
            <a:ext cx="880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75E1F0-5B7D-6F29-A174-E829A7E38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84" y="1259522"/>
            <a:ext cx="1048430" cy="11898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610F5C-A2D4-BF68-0481-CFF04F0A75F1}"/>
              </a:ext>
            </a:extLst>
          </p:cNvPr>
          <p:cNvSpPr txBox="1"/>
          <p:nvPr/>
        </p:nvSpPr>
        <p:spPr>
          <a:xfrm>
            <a:off x="974501" y="4138627"/>
            <a:ext cx="425002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Shahana Akter</a:t>
            </a:r>
            <a:endParaRPr lang="en-US" sz="2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Roll: 1907029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Shrabanti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Debnath Urmi</a:t>
            </a:r>
            <a:endParaRPr lang="en-US" sz="2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Roll: 1907094</a:t>
            </a:r>
            <a:endParaRPr lang="en-US" sz="2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F78E3-6722-B60F-DA11-F7E70C1F4545}"/>
              </a:ext>
            </a:extLst>
          </p:cNvPr>
          <p:cNvSpPr txBox="1"/>
          <p:nvPr/>
        </p:nvSpPr>
        <p:spPr>
          <a:xfrm>
            <a:off x="7655442" y="4138627"/>
            <a:ext cx="369835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Lecturer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Department of CSE,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KUET</a:t>
            </a:r>
          </a:p>
        </p:txBody>
      </p:sp>
    </p:spTree>
    <p:extLst>
      <p:ext uri="{BB962C8B-B14F-4D97-AF65-F5344CB8AC3E}">
        <p14:creationId xmlns:p14="http://schemas.microsoft.com/office/powerpoint/2010/main" val="361834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72"/>
    </mc:Choice>
    <mc:Fallback xmlns="">
      <p:transition spd="slow" advTm="252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200" y="1904766"/>
            <a:ext cx="10515599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We utilized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gesture detection.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Employed LSTM architecture for sequence learning.</a:t>
            </a:r>
          </a:p>
        </p:txBody>
      </p:sp>
    </p:spTree>
    <p:extLst>
      <p:ext uri="{BB962C8B-B14F-4D97-AF65-F5344CB8AC3E}">
        <p14:creationId xmlns:p14="http://schemas.microsoft.com/office/powerpoint/2010/main" val="49627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10BCA-943C-4FB9-150D-EDAB7B0D6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24" y="1572783"/>
            <a:ext cx="8392151" cy="4720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CAC1E4-0357-8A5F-5374-A6DFE54218C0}"/>
              </a:ext>
            </a:extLst>
          </p:cNvPr>
          <p:cNvSpPr txBox="1"/>
          <p:nvPr/>
        </p:nvSpPr>
        <p:spPr>
          <a:xfrm>
            <a:off x="942393" y="6108702"/>
            <a:ext cx="1041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System Architecture of Sign Language Recognition System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BFF4EA-6985-A146-C80A-E675FCF9B606}"/>
              </a:ext>
            </a:extLst>
          </p:cNvPr>
          <p:cNvSpPr/>
          <p:nvPr/>
        </p:nvSpPr>
        <p:spPr>
          <a:xfrm>
            <a:off x="2284445" y="1713116"/>
            <a:ext cx="313395" cy="2282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94F865-E422-A7DD-5B4F-DDD4AB5881BF}"/>
              </a:ext>
            </a:extLst>
          </p:cNvPr>
          <p:cNvSpPr/>
          <p:nvPr/>
        </p:nvSpPr>
        <p:spPr>
          <a:xfrm>
            <a:off x="2209800" y="4076485"/>
            <a:ext cx="313396" cy="2282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6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200" y="1979411"/>
            <a:ext cx="10515599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We implemented deep learning models for real-time analysis.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Trained the model using custom dataset to recognize Bengali sign language.</a:t>
            </a:r>
          </a:p>
        </p:txBody>
      </p:sp>
    </p:spTree>
    <p:extLst>
      <p:ext uri="{BB962C8B-B14F-4D97-AF65-F5344CB8AC3E}">
        <p14:creationId xmlns:p14="http://schemas.microsoft.com/office/powerpoint/2010/main" val="1283548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763556" y="1986768"/>
            <a:ext cx="105155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in Sign Language Recognition System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can capture long-term dependencies in the sequential data.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has memory cells that can store and retrieve information over long periods.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can handle input sequences of varying lengths.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LSTM can automatically learn relevant features from the sequential input.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4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200" y="1673933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in Sign Language Recognition 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826621-AA7E-AB48-474F-1D0A4DFF3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77" y="2457226"/>
            <a:ext cx="6956243" cy="3577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2C7A5E-AFFC-D0AE-56B3-FBFB3B929ACD}"/>
              </a:ext>
            </a:extLst>
          </p:cNvPr>
          <p:cNvSpPr txBox="1"/>
          <p:nvPr/>
        </p:nvSpPr>
        <p:spPr>
          <a:xfrm>
            <a:off x="2356619" y="6271826"/>
            <a:ext cx="69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Flowchart for LSTM training</a:t>
            </a:r>
          </a:p>
        </p:txBody>
      </p:sp>
    </p:spTree>
    <p:extLst>
      <p:ext uri="{BB962C8B-B14F-4D97-AF65-F5344CB8AC3E}">
        <p14:creationId xmlns:p14="http://schemas.microsoft.com/office/powerpoint/2010/main" val="4088767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  <a:endParaRPr lang="en-US" sz="4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200" y="2090172"/>
            <a:ext cx="10515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Integration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Embedded the model into a user-friendly web interface.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Designed intuitive web pages for easy accessibility.</a:t>
            </a:r>
          </a:p>
          <a:p>
            <a:pPr algn="just"/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Translation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Integrated real-time translation of recognized gestures into text.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4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  <a:endParaRPr lang="en-US" sz="4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200" y="1705529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Integration &amp; Real-time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1D599-F38F-F228-B570-FD83A933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97" y="2425773"/>
            <a:ext cx="7310806" cy="3449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C1FF22-E4D1-1418-175C-9ACBC6114386}"/>
              </a:ext>
            </a:extLst>
          </p:cNvPr>
          <p:cNvSpPr txBox="1"/>
          <p:nvPr/>
        </p:nvSpPr>
        <p:spPr>
          <a:xfrm>
            <a:off x="2440596" y="6094131"/>
            <a:ext cx="731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 Web integration and real time translation of the word “</a:t>
            </a:r>
            <a:r>
              <a:rPr lang="as-IN" dirty="0">
                <a:latin typeface="Times New Roman" panose="02020603050405020304" pitchFamily="18" charset="0"/>
              </a:rPr>
              <a:t>শুভ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4699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  <a:endParaRPr lang="en-US" sz="4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200" y="1705529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Integration &amp; Real-time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1FF22-E4D1-1418-175C-9ACBC6114386}"/>
              </a:ext>
            </a:extLst>
          </p:cNvPr>
          <p:cNvSpPr txBox="1"/>
          <p:nvPr/>
        </p:nvSpPr>
        <p:spPr>
          <a:xfrm>
            <a:off x="2440596" y="6094131"/>
            <a:ext cx="731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 Web integration and real time translation of the word “</a:t>
            </a:r>
            <a:r>
              <a:rPr lang="as-IN" dirty="0">
                <a:latin typeface="Times New Roman" panose="02020603050405020304" pitchFamily="18" charset="0"/>
              </a:rPr>
              <a:t>সকাল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84049F-B5F4-A34F-4B46-C86B7CBDA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96" y="2405108"/>
            <a:ext cx="7310807" cy="34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8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  <a:endParaRPr lang="en-US" sz="4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200" y="1705529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Integration &amp; Real-time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1FF22-E4D1-1418-175C-9ACBC6114386}"/>
              </a:ext>
            </a:extLst>
          </p:cNvPr>
          <p:cNvSpPr txBox="1"/>
          <p:nvPr/>
        </p:nvSpPr>
        <p:spPr>
          <a:xfrm>
            <a:off x="2365951" y="5380935"/>
            <a:ext cx="731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 Final Output of Real-Time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AD047-282C-72EE-BE16-31A29C6B7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6960"/>
            <a:ext cx="10515599" cy="22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4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  <a:endParaRPr lang="en-US" sz="4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200" y="2137703"/>
            <a:ext cx="10515599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Instructional Content</a:t>
            </a:r>
          </a:p>
          <a:p>
            <a:pPr algn="just">
              <a:lnSpc>
                <a:spcPct val="1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Included instructional videos on the website for user education.</a:t>
            </a:r>
          </a:p>
          <a:p>
            <a:pPr algn="just">
              <a:lnSpc>
                <a:spcPct val="1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Educated users on making sign language gestures for better interaction.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3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9DAA04-902E-2D60-9773-B78664A6235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EEE70-D0E4-7BBC-FEB6-3C191AD1102F}"/>
              </a:ext>
            </a:extLst>
          </p:cNvPr>
          <p:cNvSpPr txBox="1"/>
          <p:nvPr/>
        </p:nvSpPr>
        <p:spPr>
          <a:xfrm>
            <a:off x="838200" y="1913392"/>
            <a:ext cx="104217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scenario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56EEA-BFE6-510E-C7D4-91778C52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53B5-14B5-468D-B49C-C33388A16D86}" type="datetime1">
              <a:rPr lang="en-US" smtClean="0"/>
              <a:t>2/7/2025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BA4C3-0FD5-79E3-8F47-3D781933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3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2"/>
    </mc:Choice>
    <mc:Fallback xmlns="">
      <p:transition spd="slow" advTm="55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  <a:endParaRPr lang="en-US" sz="4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199" y="1466319"/>
            <a:ext cx="1051559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Instructional Content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E12018-E87B-9A3F-025E-9C4A4FAC5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6802"/>
            <a:ext cx="8173823" cy="3942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F8E03D-B683-39B7-257B-2B81A665B618}"/>
              </a:ext>
            </a:extLst>
          </p:cNvPr>
          <p:cNvSpPr txBox="1"/>
          <p:nvPr/>
        </p:nvSpPr>
        <p:spPr>
          <a:xfrm>
            <a:off x="2009086" y="6169580"/>
            <a:ext cx="817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Instructional Contents</a:t>
            </a:r>
          </a:p>
        </p:txBody>
      </p:sp>
    </p:spTree>
    <p:extLst>
      <p:ext uri="{BB962C8B-B14F-4D97-AF65-F5344CB8AC3E}">
        <p14:creationId xmlns:p14="http://schemas.microsoft.com/office/powerpoint/2010/main" val="5857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Scenario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81C28-E791-BF49-BFCA-627342312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02" y="1547967"/>
            <a:ext cx="7176796" cy="4318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C4D9DC-7CD8-64D3-3A06-C68ED4AE7FCC}"/>
              </a:ext>
            </a:extLst>
          </p:cNvPr>
          <p:cNvSpPr txBox="1"/>
          <p:nvPr/>
        </p:nvSpPr>
        <p:spPr>
          <a:xfrm>
            <a:off x="726234" y="596765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13: Use Case Diagram of Sign Language Recognition 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BC475F-277C-31E7-94E6-5EC81A3E3841}"/>
              </a:ext>
            </a:extLst>
          </p:cNvPr>
          <p:cNvSpPr/>
          <p:nvPr/>
        </p:nvSpPr>
        <p:spPr>
          <a:xfrm>
            <a:off x="3004456" y="3116424"/>
            <a:ext cx="335903" cy="2472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EFB781-BEA4-D8BB-A270-9864CFB6E79B}"/>
              </a:ext>
            </a:extLst>
          </p:cNvPr>
          <p:cNvSpPr/>
          <p:nvPr/>
        </p:nvSpPr>
        <p:spPr>
          <a:xfrm>
            <a:off x="8820539" y="3116424"/>
            <a:ext cx="335903" cy="2472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19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7E48C5-1423-58B8-B803-A5F7B0DDD4F0}"/>
              </a:ext>
            </a:extLst>
          </p:cNvPr>
          <p:cNvSpPr txBox="1"/>
          <p:nvPr/>
        </p:nvSpPr>
        <p:spPr>
          <a:xfrm>
            <a:off x="838200" y="2006698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have some limitations such as –</a:t>
            </a:r>
          </a:p>
          <a:p>
            <a:pPr algn="just"/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Recognizes a specific set of signs, limiting diversity.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handling variations in how individuals express signs.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experience processing delays.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Resource-intensive, challenging on low-powered devices.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835BB-38B5-CE22-8694-A274B1D5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3A239-7EDC-4238-8C43-2F51F7BEA4AF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761D1-2810-0442-BDF0-5EFCE668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6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7E48C5-1423-58B8-B803-A5F7B0DDD4F0}"/>
              </a:ext>
            </a:extLst>
          </p:cNvPr>
          <p:cNvSpPr txBox="1"/>
          <p:nvPr/>
        </p:nvSpPr>
        <p:spPr>
          <a:xfrm>
            <a:off x="838200" y="2257320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more Bengali sign language gestures for better communication.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create a mobile application for convenient on-the-go sign language recognition.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translate recognized sign language gestures into Bengali text and speech in real-time for diverse communication scenarios.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835BB-38B5-CE22-8694-A274B1D5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3A239-7EDC-4238-8C43-2F51F7BEA4AF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761D1-2810-0442-BDF0-5EFCE668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22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7E48C5-1423-58B8-B803-A5F7B0DDD4F0}"/>
              </a:ext>
            </a:extLst>
          </p:cNvPr>
          <p:cNvSpPr txBox="1"/>
          <p:nvPr/>
        </p:nvSpPr>
        <p:spPr>
          <a:xfrm>
            <a:off x="838200" y="2155987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Bengali Sign Language Recognition System is a big step for closing communication gaps for the Bengali-speaking deaf community.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recognizing gestures, the system promotes educating through training videos and uses a customized dataset on an easy-to-use website.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deaf mute community that speaks Bengali, this system represents a significant advancement in sign language technology.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/>
              <a:t>	</a:t>
            </a:r>
            <a:endParaRPr lang="en-US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835BB-38B5-CE22-8694-A274B1D5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3A239-7EDC-4238-8C43-2F51F7BEA4AF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761D1-2810-0442-BDF0-5EFCE668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5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7E48C5-1423-58B8-B803-A5F7B0DDD4F0}"/>
              </a:ext>
            </a:extLst>
          </p:cNvPr>
          <p:cNvSpPr txBox="1"/>
          <p:nvPr/>
        </p:nvSpPr>
        <p:spPr>
          <a:xfrm>
            <a:off x="838200" y="1795524"/>
            <a:ext cx="105156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	B. Duy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Khuat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 Thai Phung, H.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Thu Pham, A. Ngoc Bui, and S. Tung Ngo, “Vietnamese sign language detection using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,” 2021 10th International Conference on Software and Computer Applications, Feb. 2021,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https://doi.org/10.1145/3457784.3457810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	Md. M. Islam, Md. R. Uddin, M. J. Ferdous, S. Akter, and Md. Nasim Akhtar, “BdSLW-11: Dataset of Bangladeshi sign language words for recognizing 11 daily useful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BdSL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words,” Data in Brief, vol. 45, p. 108747, Dec. 2022,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https://doi.org/10.1016/j.dib.2022.108747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	“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Gesture Recognition - Gesture Control in Zoom Call,” learnopencv.com, Jun. 07, 2022. https://learnopencv.com/gesture-control-in-zoom-call-using-mediapipe/ (accessed Nov. 30, 2023).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D1C18-C6EF-E33D-38B1-6C24E929C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F3BC-0E24-4B2E-A22A-3B5873751D02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B8277-9351-CCFF-590C-83745161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4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7E48C5-1423-58B8-B803-A5F7B0DDD4F0}"/>
              </a:ext>
            </a:extLst>
          </p:cNvPr>
          <p:cNvSpPr txBox="1"/>
          <p:nvPr/>
        </p:nvSpPr>
        <p:spPr>
          <a:xfrm>
            <a:off x="838200" y="1968836"/>
            <a:ext cx="105156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	S.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saxena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“LSTM | Introduction to LSTM | Long Short Term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Memor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,” Analytics Vidhya, Mar. 16, 2021. 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https://www.analyticsvidhya.com/blog/2021/03/introduction-to-long-short-term-memory-lstm/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	“The Python Tutorial — Python 3.7.4 documentation,” Python.org, 2019. 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https://docs.python.org/3/tutorial/index.html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[6]	“Welcome to Flask — Flask Documentation (3.0.x),” flask.palletsprojects.com. 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https://flask.palletsprojects.com/en/3.0.x/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457200" marR="0" indent="-45720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[7]	OpenCV, “OpenCV library,” Opencv.org, 2019. https://opencv.org/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indent="-342900" algn="just">
              <a:buFont typeface="+mj-lt"/>
              <a:buAutoNum type="arabicPeriod" startAt="5"/>
            </a:pPr>
            <a:endParaRPr lang="en-US" sz="2000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9C6E8-7464-0A9C-0114-12ECCA08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EE20-0F92-40C3-8BC0-3EB6C117F1B8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CD9A8-0E7C-6F13-3106-E67B9CF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0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916C33-1993-F328-00D6-D73E8D72FBE1}"/>
              </a:ext>
            </a:extLst>
          </p:cNvPr>
          <p:cNvSpPr txBox="1"/>
          <p:nvPr/>
        </p:nvSpPr>
        <p:spPr>
          <a:xfrm>
            <a:off x="3301324" y="2644170"/>
            <a:ext cx="55893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8FB544-FD50-A490-70D1-CFE2B8E1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AF6B-75C5-4F39-80D4-B1C71FF9EAE5}" type="datetime1">
              <a:rPr lang="en-US" smtClean="0"/>
              <a:t>2/7/2025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B1D6C8-1AF5-8D68-E377-02604A90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6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5EA5DB-3941-0069-42D4-5F9ADC80FA8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0E734-C156-502D-CF0B-27983C66CBA0}"/>
              </a:ext>
            </a:extLst>
          </p:cNvPr>
          <p:cNvSpPr txBox="1"/>
          <p:nvPr/>
        </p:nvSpPr>
        <p:spPr>
          <a:xfrm>
            <a:off x="838200" y="2132137"/>
            <a:ext cx="10453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uses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LSTM architecture to develop a Real Time Bengali Sign Language Recognition System.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closes a significant gap in the field of Bengali sign language recognition technology by providing real-time gesture analysis on an intuitive web interface.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goal of this project is to reduce the communication gap that often exists between the deaf people who speak Bengali.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DE75F-5CB6-902F-AFEE-428475FF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688F-E22D-41CF-A469-5D4485584D37}" type="datetime1">
              <a:rPr lang="en-US" smtClean="0"/>
              <a:t>2/7/2025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9FDD7E-C815-6D4D-CEDD-5FADC5F8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69"/>
    </mc:Choice>
    <mc:Fallback xmlns="">
      <p:transition spd="slow" advTm="485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5EA5DB-3941-0069-42D4-5F9ADC80FA8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EEE70-D0E4-7BBC-FEB6-3C191AD1102F}"/>
              </a:ext>
            </a:extLst>
          </p:cNvPr>
          <p:cNvSpPr txBox="1"/>
          <p:nvPr/>
        </p:nvSpPr>
        <p:spPr>
          <a:xfrm>
            <a:off x="838200" y="2090172"/>
            <a:ext cx="10453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0E734-C156-502D-CF0B-27983C66CBA0}"/>
              </a:ext>
            </a:extLst>
          </p:cNvPr>
          <p:cNvSpPr txBox="1"/>
          <p:nvPr/>
        </p:nvSpPr>
        <p:spPr>
          <a:xfrm>
            <a:off x="922564" y="2213101"/>
            <a:ext cx="10368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3 million individuals in Bangladesh are deaf or hearing-impaired.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is a communication technique through which deaf or mute people can communicate with non-disabled people via hand gestures.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inspiration for the Bengali sign language recognition system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comes from a strong desire to support the hearing-impaired Bengali-speaking population.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DE75F-5CB6-902F-AFEE-428475FF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2688F-E22D-41CF-A469-5D4485584D37}" type="datetime1">
              <a:rPr lang="en-US" smtClean="0"/>
              <a:t>2/7/2025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9FDD7E-C815-6D4D-CEDD-5FADC5F8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69"/>
    </mc:Choice>
    <mc:Fallback xmlns="">
      <p:transition spd="slow" advTm="485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E89A2-9F17-B99D-223F-068B157D6415}"/>
              </a:ext>
            </a:extLst>
          </p:cNvPr>
          <p:cNvSpPr txBox="1"/>
          <p:nvPr/>
        </p:nvSpPr>
        <p:spPr>
          <a:xfrm>
            <a:off x="838200" y="1951413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develop a robust real-time Bengali sign language recognition System with the help of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LSTM architecture.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embed the system within a user-friendly website, ensuring widespread accessibility.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provide an effective communication tool for deaf and mute people.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address the lack of Bengali sign language solutions by offering an innovative system.</a:t>
            </a:r>
          </a:p>
        </p:txBody>
      </p:sp>
    </p:spTree>
    <p:extLst>
      <p:ext uri="{BB962C8B-B14F-4D97-AF65-F5344CB8AC3E}">
        <p14:creationId xmlns:p14="http://schemas.microsoft.com/office/powerpoint/2010/main" val="129166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87829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6182700-BC4C-D9BD-9B1F-C034E652E22E}"/>
              </a:ext>
            </a:extLst>
          </p:cNvPr>
          <p:cNvSpPr txBox="1"/>
          <p:nvPr/>
        </p:nvSpPr>
        <p:spPr>
          <a:xfrm>
            <a:off x="838200" y="1997367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addresses the lack of Bengali sign language solutions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into a web interface provides a familiar platform for effective communication in Bengali sign language.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real-time gesture analysis ensures dynamic and responsive communication and contributes to a seamless user experience.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instructional videos helps users to learn Bengali sign language skills effortlessly.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8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4C7A27-DAAD-BD70-99A6-A1C2A2ED7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6950"/>
            <a:ext cx="7568682" cy="45870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B74825-CC3A-99A7-77D1-44A74D0B1DD2}"/>
              </a:ext>
            </a:extLst>
          </p:cNvPr>
          <p:cNvSpPr txBox="1"/>
          <p:nvPr/>
        </p:nvSpPr>
        <p:spPr>
          <a:xfrm>
            <a:off x="838200" y="598701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Workflow of Sign Language Recognition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F533B-0795-4A32-4DC2-D38B2A258382}"/>
              </a:ext>
            </a:extLst>
          </p:cNvPr>
          <p:cNvSpPr txBox="1"/>
          <p:nvPr/>
        </p:nvSpPr>
        <p:spPr>
          <a:xfrm>
            <a:off x="7613780" y="4717017"/>
            <a:ext cx="12409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Morning Everyone Hello</a:t>
            </a:r>
          </a:p>
        </p:txBody>
      </p:sp>
    </p:spTree>
    <p:extLst>
      <p:ext uri="{BB962C8B-B14F-4D97-AF65-F5344CB8AC3E}">
        <p14:creationId xmlns:p14="http://schemas.microsoft.com/office/powerpoint/2010/main" val="375707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DC598-6D72-7A47-762D-4AD68545468D}"/>
              </a:ext>
            </a:extLst>
          </p:cNvPr>
          <p:cNvSpPr txBox="1"/>
          <p:nvPr/>
        </p:nvSpPr>
        <p:spPr>
          <a:xfrm>
            <a:off x="838200" y="1806630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Creation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We developed a custom Bengali Sign Language video dataset for authenticity.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BACA9-B6BA-93C6-C6E0-837949FD4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69" y="3084290"/>
            <a:ext cx="3668291" cy="2707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A9636F-EDE6-0685-7647-A5EBAF37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73" y="3084290"/>
            <a:ext cx="3780453" cy="2707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C31C9E-C7BF-7060-D2BD-D3F31ECB8BED}"/>
              </a:ext>
            </a:extLst>
          </p:cNvPr>
          <p:cNvSpPr txBox="1"/>
          <p:nvPr/>
        </p:nvSpPr>
        <p:spPr>
          <a:xfrm>
            <a:off x="1901211" y="5892580"/>
            <a:ext cx="366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Sign Language dataset for the word “</a:t>
            </a:r>
            <a:r>
              <a:rPr lang="as-IN" dirty="0">
                <a:latin typeface="Times New Roman" panose="02020603050405020304" pitchFamily="18" charset="0"/>
              </a:rPr>
              <a:t>শুভ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6CCCB-4E06-BFA0-A2F9-87A152A8B2B6}"/>
              </a:ext>
            </a:extLst>
          </p:cNvPr>
          <p:cNvSpPr txBox="1"/>
          <p:nvPr/>
        </p:nvSpPr>
        <p:spPr>
          <a:xfrm>
            <a:off x="6776453" y="5892581"/>
            <a:ext cx="366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Sign Language dataset for the word “</a:t>
            </a:r>
            <a:r>
              <a:rPr lang="as-IN" dirty="0">
                <a:latin typeface="Times New Roman" panose="02020603050405020304" pitchFamily="18" charset="0"/>
              </a:rPr>
              <a:t>সকাল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08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679663E4-C61B-1B0C-1458-23ECB451D55C}"/>
              </a:ext>
            </a:extLst>
          </p:cNvPr>
          <p:cNvSpPr/>
          <p:nvPr/>
        </p:nvSpPr>
        <p:spPr>
          <a:xfrm>
            <a:off x="838200" y="579203"/>
            <a:ext cx="10515600" cy="8677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32CD-E5B6-7EEC-58E7-272F4EBB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56E1-5F24-0209-A5ED-4389B5A7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1450-4595-496E-AE06-64BC06968A79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3608-24F7-A389-E5ED-4C354E85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562E8-0D99-46B3-975B-D76E538DB8EE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31C9E-C7BF-7060-D2BD-D3F31ECB8BED}"/>
              </a:ext>
            </a:extLst>
          </p:cNvPr>
          <p:cNvSpPr txBox="1"/>
          <p:nvPr/>
        </p:nvSpPr>
        <p:spPr>
          <a:xfrm>
            <a:off x="4359664" y="5123990"/>
            <a:ext cx="333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Sign Language dataset for the word “</a:t>
            </a:r>
            <a:r>
              <a:rPr lang="as-IN" dirty="0">
                <a:latin typeface="Times New Roman" panose="02020603050405020304" pitchFamily="18" charset="0"/>
              </a:rPr>
              <a:t>কেমন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6CCCB-4E06-BFA0-A2F9-87A152A8B2B6}"/>
              </a:ext>
            </a:extLst>
          </p:cNvPr>
          <p:cNvSpPr txBox="1"/>
          <p:nvPr/>
        </p:nvSpPr>
        <p:spPr>
          <a:xfrm>
            <a:off x="8015192" y="5123990"/>
            <a:ext cx="333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Sign Language dataset for the word “</a:t>
            </a:r>
            <a:r>
              <a:rPr lang="as-IN" dirty="0">
                <a:latin typeface="Times New Roman" panose="02020603050405020304" pitchFamily="18" charset="0"/>
              </a:rPr>
              <a:t>আছেন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63AD79-C2E5-C0AC-6C08-19408D877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0042"/>
            <a:ext cx="3338608" cy="2793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F0586D-D0A6-CA19-42BF-9D93FB64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64" y="2160042"/>
            <a:ext cx="3472672" cy="27931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82CE30-3356-DD64-2C8B-0FAEBBE63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192" y="2169298"/>
            <a:ext cx="3338608" cy="28140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3B8C0E-7204-82E0-55D4-8B9FF3D04C51}"/>
              </a:ext>
            </a:extLst>
          </p:cNvPr>
          <p:cNvSpPr txBox="1"/>
          <p:nvPr/>
        </p:nvSpPr>
        <p:spPr>
          <a:xfrm>
            <a:off x="702581" y="5084581"/>
            <a:ext cx="333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Sign Language dataset for the word “</a:t>
            </a:r>
            <a:r>
              <a:rPr lang="as-IN" dirty="0">
                <a:latin typeface="Times New Roman" panose="02020603050405020304" pitchFamily="18" charset="0"/>
              </a:rPr>
              <a:t>আপনি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384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1238</Words>
  <Application>Microsoft Office PowerPoint</Application>
  <PresentationFormat>Widescreen</PresentationFormat>
  <Paragraphs>204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Wingdings</vt:lpstr>
      <vt:lpstr>Office Theme</vt:lpstr>
      <vt:lpstr>Real-Time Sign Language Recognition System </vt:lpstr>
      <vt:lpstr> Outlines</vt:lpstr>
      <vt:lpstr> Introduction</vt:lpstr>
      <vt:lpstr>Motivation</vt:lpstr>
      <vt:lpstr>Objectives</vt:lpstr>
      <vt:lpstr>Contributions</vt:lpstr>
      <vt:lpstr>Methodology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User Scenario</vt:lpstr>
      <vt:lpstr>Limitations</vt:lpstr>
      <vt:lpstr>Future Works</vt:lpstr>
      <vt:lpstr>Conclusions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Actionable Information for Emergency   Dispatch Using Social Media Data</dc:title>
  <dc:creator>ALVI NABIL</dc:creator>
  <cp:lastModifiedBy>Shrabanti Debnath</cp:lastModifiedBy>
  <cp:revision>17</cp:revision>
  <dcterms:created xsi:type="dcterms:W3CDTF">2022-08-21T09:36:23Z</dcterms:created>
  <dcterms:modified xsi:type="dcterms:W3CDTF">2025-02-07T16:17:49Z</dcterms:modified>
</cp:coreProperties>
</file>